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257" r:id="rId4"/>
    <p:sldId id="258" r:id="rId5"/>
    <p:sldId id="259" r:id="rId6"/>
    <p:sldId id="266" r:id="rId7"/>
    <p:sldId id="260" r:id="rId8"/>
    <p:sldId id="261" r:id="rId9"/>
    <p:sldId id="263" r:id="rId10"/>
    <p:sldId id="264" r:id="rId11"/>
    <p:sldId id="269" r:id="rId12"/>
    <p:sldId id="268" r:id="rId13"/>
    <p:sldId id="267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291" r:id="rId39"/>
    <p:sldId id="265" r:id="rId40"/>
    <p:sldId id="289" r:id="rId41"/>
    <p:sldId id="302" r:id="rId42"/>
    <p:sldId id="310" r:id="rId43"/>
    <p:sldId id="311" r:id="rId44"/>
    <p:sldId id="312" r:id="rId45"/>
    <p:sldId id="313" r:id="rId46"/>
    <p:sldId id="314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71643-06A4-C5B7-75E8-DCAD88EE8B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11CB67-31E2-090C-B5A7-F650ED5566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2EC6A-FC68-DE87-A394-9BE1D70AB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54DDD-D530-4F0E-1B76-88408D708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DD30B-52A2-BB07-98AF-2820D97F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358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6247D-841A-A9D1-C825-E258DD87E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82C2D5-CD9D-518A-64D7-441E0FEF3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70D37-C308-CD0A-E475-D48589242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184967-38C6-B0A7-1160-5DDFDCE25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60941-9757-7460-0AE8-76C325AE1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09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C5A27C-982D-E949-4A7B-80C6158BE0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4D29C8-7080-A2D1-C2CC-C6B887A35A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BAA78-B0D3-113B-9E89-EDF845C74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370E9-11E9-1EA4-8444-FE6312102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778E2-CBAE-1000-6B17-FFC386A0D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23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07224-92C8-C516-2154-CBD59B8A6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2990B-3E67-05DD-8F49-FB60DCD58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2E050-B824-1086-F1B8-8765961B9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349AB-8104-9864-60A5-DFDA45D9D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74CC0-EBF6-54F2-6221-B6785C0C5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065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D0882-B4BB-B7E2-1A87-9E3DAD2EA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63C8A-442E-42CF-46A6-6B3C84A01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A1A36-0B1D-349A-D298-C2A8BD3A1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2FA8E-E816-1647-9217-7955AE129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F7170-4D12-B846-C32E-F833A983C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92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BA0E6-3E17-C728-B4D1-2CA6FA3DA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9FA18-0C67-C5F4-AA94-FC11E5E9C8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1ACB50-171D-E915-4455-30D844A8C0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1CAAEF-0313-14AA-351D-46D65BF45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F066AD-0605-D352-E69B-253B3FE2C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AC12EC-4B52-4517-E0D5-A41F8AC40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252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C13A-E7C9-EA93-732D-EB43480E8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C6BE71-854A-E020-149A-54306F6F1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8F3323-FEE1-5B28-5258-B719F42B68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6F0F37-20EF-DC54-9703-05945F45BB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E57BFB-ADA3-BA3D-EB0B-40976BAEC4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D9A300-5523-D0F2-7A50-9479FCA04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80C336-EA19-5FCB-2193-CABDF8879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C1141-12BB-3A3B-6721-AC5544F91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764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3A389-0BC2-ACF1-1ADA-5B5A17FBD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185C27-0C59-7BC0-9345-2E33DC5CC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AAEE0-83B7-2795-FDC8-DE7E38112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14F4DB-9E7E-6503-6336-33C67CD4F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53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6F3DBE-4CFD-2FD2-502A-AC7AE41FA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238333-C329-6E23-0EAE-21C508F7C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700E0-04DD-9D1B-A521-C32E0C33C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057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39253-5863-B99F-79E9-F1C853A50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4B524-27A0-80AF-0D13-C4BEFA766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24FEF-C822-E1A2-A625-520F8F4EA9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DA87F-BBE8-E1EC-91CE-741E3251B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1D573C-D690-0CE1-4B32-949614CC0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1422F-3325-AAED-0BC2-053E1CEEA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135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977BD-6B31-1182-CBDF-20782163B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7BD819-24D0-BE8A-3EB8-01734715D3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879EED-DDC5-F123-7B62-F61244FAB5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60B77-D011-41DB-4A0B-1ABECB88F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0A0B31-ED74-F01A-3D4E-34B918A67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86307-2601-BB3B-26E3-E9418D887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984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FCB346-8A97-4970-0BC4-F99695739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CD2D88-8DC5-D6EB-E6F0-24F1F2FB3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299B9-F992-E56B-C0BF-6428A6C21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62FAE-87CB-4C96-A2CD-8D8DF22F075A}" type="datetimeFigureOut">
              <a:rPr lang="en-US" smtClean="0"/>
              <a:t>3/19/2023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2FC27-25D9-F5CC-F50F-818C2E295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3496B-096F-A07E-3E16-4E0D11F5F7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55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1341A5-13D2-EB4E-5D0E-222055809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10" y="258277"/>
            <a:ext cx="10271333" cy="809948"/>
          </a:xfrm>
        </p:spPr>
        <p:txBody>
          <a:bodyPr anchor="t">
            <a:normAutofit/>
          </a:bodyPr>
          <a:lstStyle/>
          <a:p>
            <a:r>
              <a:rPr lang="en-US" sz="2800" dirty="0"/>
              <a:t>Train without Augmentation on different configurations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9132BC-FC55-C67A-AA1F-27BF18961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524019"/>
            <a:ext cx="11353800" cy="3354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2FB986-DCB6-93AD-7682-FC803AFFEA0B}"/>
              </a:ext>
            </a:extLst>
          </p:cNvPr>
          <p:cNvSpPr txBox="1"/>
          <p:nvPr/>
        </p:nvSpPr>
        <p:spPr>
          <a:xfrm>
            <a:off x="333286" y="4990744"/>
            <a:ext cx="10408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Two configurations: (30, 10), (28, 10)</a:t>
            </a:r>
          </a:p>
          <a:p>
            <a:pPr marL="342900" indent="-342900">
              <a:buAutoNum type="arabicPeriod"/>
            </a:pPr>
            <a:r>
              <a:rPr lang="en-US" dirty="0"/>
              <a:t>Seven configurations: (30, 10), (28, 10), (32, 10), (26, 10), (34, 10), (30, 14), (28, 14)</a:t>
            </a:r>
          </a:p>
          <a:p>
            <a:pPr marL="342900" indent="-342900">
              <a:buAutoNum type="arabicPeriod"/>
            </a:pPr>
            <a:r>
              <a:rPr lang="en-US" dirty="0"/>
              <a:t>Nine configurations: (30, 10), (28, 10), (32, 10), (26, 10), (34, 10), (30, 14), (28, 14), (32, 14), (26, 14)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C52CCC-25BA-1770-7C3F-4C824B0B941F}"/>
              </a:ext>
            </a:extLst>
          </p:cNvPr>
          <p:cNvSpPr txBox="1"/>
          <p:nvPr/>
        </p:nvSpPr>
        <p:spPr>
          <a:xfrm>
            <a:off x="11772900" y="1820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C79765-ADDE-5E29-D1D1-C64FCCC8AA06}"/>
              </a:ext>
            </a:extLst>
          </p:cNvPr>
          <p:cNvSpPr txBox="1"/>
          <p:nvPr/>
        </p:nvSpPr>
        <p:spPr>
          <a:xfrm>
            <a:off x="11772900" y="23011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EE5CDF-FC21-590A-2D27-B2FFA0C9CC04}"/>
              </a:ext>
            </a:extLst>
          </p:cNvPr>
          <p:cNvSpPr txBox="1"/>
          <p:nvPr/>
        </p:nvSpPr>
        <p:spPr>
          <a:xfrm>
            <a:off x="11772900" y="43801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89710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FDD3F2-E059-F0FC-7E29-6F931446B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76" y="329640"/>
            <a:ext cx="6997848" cy="635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320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7A6E16-241C-1ADD-B8E7-79BD68493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76" y="329640"/>
            <a:ext cx="6997848" cy="635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94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E84665-845C-C1F4-5431-AB7816983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76" y="169446"/>
            <a:ext cx="6997848" cy="635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13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73120-F5E9-3AAE-63B6-B39CBF69A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following tests were done with random augmentation which changes at every step()</a:t>
            </a:r>
          </a:p>
        </p:txBody>
      </p:sp>
    </p:spTree>
    <p:extLst>
      <p:ext uri="{BB962C8B-B14F-4D97-AF65-F5344CB8AC3E}">
        <p14:creationId xmlns:p14="http://schemas.microsoft.com/office/powerpoint/2010/main" val="423200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BB6B68-3932-6ED4-150F-0B3C4141A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77" y="549447"/>
            <a:ext cx="7609524" cy="5980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F6511E-0A3D-EF53-BF90-58360BBEE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844" y="667640"/>
            <a:ext cx="3247619" cy="260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72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847702-2B67-E1B7-0081-708C32F3C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77" y="549447"/>
            <a:ext cx="7590476" cy="60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0A7E0C-98F6-5BDD-2818-754A44E07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843" y="727761"/>
            <a:ext cx="3247619" cy="2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563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4BBF91-7BDB-5E01-075B-71F901CEE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77" y="557993"/>
            <a:ext cx="7609524" cy="5980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A02F0-487F-A38D-23AF-A004FAA47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103" y="673672"/>
            <a:ext cx="3276190" cy="2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2EACCB-A043-3686-7B79-605B81F4F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76" y="212435"/>
            <a:ext cx="6997847" cy="63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522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1BC73E-3345-66F5-C5F1-D116155E3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75" y="212435"/>
            <a:ext cx="6997847" cy="63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11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736530-BBBB-4B22-1F99-68AB64044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546" y="212435"/>
            <a:ext cx="6997847" cy="63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04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8EB6D-F697-DEF1-D320-E124DFE22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PPO vs DQN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8DA4E5-B5C7-C7F8-8F0A-108089D1F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13" y="1690688"/>
            <a:ext cx="6584617" cy="43246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7867B3-49C2-7933-CBE8-9162D17F6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817" y="140854"/>
            <a:ext cx="4601048" cy="35629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3016C0-BDC6-705E-EBF5-38B1FD594C68}"/>
              </a:ext>
            </a:extLst>
          </p:cNvPr>
          <p:cNvSpPr txBox="1"/>
          <p:nvPr/>
        </p:nvSpPr>
        <p:spPr>
          <a:xfrm>
            <a:off x="7647709" y="3853009"/>
            <a:ext cx="45442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However, what is interesting is that a MPL policy (red) seems to learn smoother than a CNN policy. </a:t>
            </a:r>
          </a:p>
          <a:p>
            <a:r>
              <a:rPr lang="en-US" dirty="0"/>
              <a:t>But I guess the CNN should lead to better generalization due to kernel shift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579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73120-F5E9-3AAE-63B6-B39CBF69A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following tests were done with random augmentation which changes every episode</a:t>
            </a:r>
          </a:p>
        </p:txBody>
      </p:sp>
    </p:spTree>
    <p:extLst>
      <p:ext uri="{BB962C8B-B14F-4D97-AF65-F5344CB8AC3E}">
        <p14:creationId xmlns:p14="http://schemas.microsoft.com/office/powerpoint/2010/main" val="4247651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4BBF91-7BDB-5E01-075B-71F901CEE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309" y="557993"/>
            <a:ext cx="7594860" cy="5980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A02F0-487F-A38D-23AF-A004FAA47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5103" y="677509"/>
            <a:ext cx="3276190" cy="263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95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4BBF91-7BDB-5E01-075B-71F901CEE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327" y="557993"/>
            <a:ext cx="7582823" cy="5980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A02F0-487F-A38D-23AF-A004FAA47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5103" y="680300"/>
            <a:ext cx="3276190" cy="263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08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4BBF91-7BDB-5E01-075B-71F901CEE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058" y="557993"/>
            <a:ext cx="7561361" cy="5980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A02F0-487F-A38D-23AF-A004FAA47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31094" y="680300"/>
            <a:ext cx="3204208" cy="263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820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736530-BBBB-4B22-1F99-68AB64044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5546" y="212435"/>
            <a:ext cx="6997846" cy="63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9161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736530-BBBB-4B22-1F99-68AB64044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5546" y="212435"/>
            <a:ext cx="6997846" cy="63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41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736530-BBBB-4B22-1F99-68AB64044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5546" y="212435"/>
            <a:ext cx="6997846" cy="63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75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D3094B-1AB0-72D6-6519-5A81B8B11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76464"/>
            <a:ext cx="12192000" cy="35654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85C629-A546-8CE0-1496-150F711BF448}"/>
              </a:ext>
            </a:extLst>
          </p:cNvPr>
          <p:cNvSpPr txBox="1"/>
          <p:nvPr/>
        </p:nvSpPr>
        <p:spPr>
          <a:xfrm>
            <a:off x="101600" y="82821"/>
            <a:ext cx="266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Experiments with SB3 PPO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063E82-FD66-B458-459E-B3B4A6566133}"/>
              </a:ext>
            </a:extLst>
          </p:cNvPr>
          <p:cNvSpPr txBox="1"/>
          <p:nvPr/>
        </p:nvSpPr>
        <p:spPr>
          <a:xfrm>
            <a:off x="286327" y="4682836"/>
            <a:ext cx="571425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Trained without augmentation on narrow configuration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Trained without augmentation on wide configuration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Trained with two shift augmentations on narrow grid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Trained with many augmentations on narrow grid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Trained with many augmentations on wide grid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Trained with two shift augmentations on wide grid</a:t>
            </a:r>
          </a:p>
        </p:txBody>
      </p:sp>
    </p:spTree>
    <p:extLst>
      <p:ext uri="{BB962C8B-B14F-4D97-AF65-F5344CB8AC3E}">
        <p14:creationId xmlns:p14="http://schemas.microsoft.com/office/powerpoint/2010/main" val="34141923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C2A5EB-BB46-8A2E-155F-C6E97C24C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4647376" cy="36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9E49F6-715D-36FF-F299-B5987F048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70" y="3858825"/>
            <a:ext cx="3247619" cy="2666667"/>
          </a:xfrm>
          <a:prstGeom prst="rect">
            <a:avLst/>
          </a:prstGeom>
        </p:spPr>
      </p:pic>
      <p:pic>
        <p:nvPicPr>
          <p:cNvPr id="9" name="Picture 8" descr="Chart, treemap chart&#10;&#10;Description automatically generated">
            <a:extLst>
              <a:ext uri="{FF2B5EF4-FFF2-40B4-BE49-F238E27FC236}">
                <a16:creationId xmlns:a16="http://schemas.microsoft.com/office/drawing/2014/main" id="{142138D0-6471-71C9-711C-9D0617DEDA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926" y="467100"/>
            <a:ext cx="6309373" cy="573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7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BB690D-2A17-AD79-AEC8-A7E98360E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15531" cy="36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CCEC9D-76F2-4988-0FCE-4775A0343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84" y="3833981"/>
            <a:ext cx="3304762" cy="2695238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DC5CFDF8-3083-255D-D1BC-22ADAD355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113" y="562350"/>
            <a:ext cx="6309373" cy="573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523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AA53C78-46C9-BC0D-BDCE-375A479E1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10" y="258277"/>
            <a:ext cx="10271333" cy="809948"/>
          </a:xfrm>
        </p:spPr>
        <p:txBody>
          <a:bodyPr anchor="t">
            <a:normAutofit/>
          </a:bodyPr>
          <a:lstStyle/>
          <a:p>
            <a:r>
              <a:rPr lang="en-US" sz="2800" dirty="0"/>
              <a:t>Narrow grid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54B624-E3F1-81A7-13AE-44D179038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71" y="942544"/>
            <a:ext cx="9924258" cy="582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51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BB690D-2A17-AD79-AEC8-A7E98360E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624483" cy="36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242EC1-215D-5F71-EAD9-43C62D50A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69" y="3876839"/>
            <a:ext cx="3257143" cy="26285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7BE0FE-4F2A-8F3F-2965-958024ADF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725" y="328612"/>
            <a:ext cx="6572250" cy="597217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4F5EA59-2C0A-D258-4A45-5DC103094AB0}"/>
              </a:ext>
            </a:extLst>
          </p:cNvPr>
          <p:cNvSpPr txBox="1"/>
          <p:nvPr/>
        </p:nvSpPr>
        <p:spPr>
          <a:xfrm>
            <a:off x="6461760" y="1178560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GEFLIPPED!!!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44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BB690D-2A17-AD79-AEC8-A7E98360E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618760" cy="36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B39E57-3963-942D-F3C1-7584153DB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99" y="3838746"/>
            <a:ext cx="3304762" cy="2742857"/>
          </a:xfrm>
          <a:prstGeom prst="rect">
            <a:avLst/>
          </a:prstGeom>
        </p:spPr>
      </p:pic>
      <p:pic>
        <p:nvPicPr>
          <p:cNvPr id="6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7FE6C1CF-B5EB-B57D-49A7-3D43484A54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663" y="476625"/>
            <a:ext cx="6309373" cy="5733299"/>
          </a:xfrm>
          <a:prstGeom prst="rect">
            <a:avLst/>
          </a:prstGeom>
        </p:spPr>
      </p:pic>
      <p:sp>
        <p:nvSpPr>
          <p:cNvPr id="2" name="Stern: 5 Zacken 1">
            <a:extLst>
              <a:ext uri="{FF2B5EF4-FFF2-40B4-BE49-F238E27FC236}">
                <a16:creationId xmlns:a16="http://schemas.microsoft.com/office/drawing/2014/main" id="{DEE5074F-1664-AB83-25DE-7625F5C2AE27}"/>
              </a:ext>
            </a:extLst>
          </p:cNvPr>
          <p:cNvSpPr/>
          <p:nvPr/>
        </p:nvSpPr>
        <p:spPr>
          <a:xfrm>
            <a:off x="10952480" y="39745"/>
            <a:ext cx="1066800" cy="8737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6908C48-E002-229F-C5C5-ABF8DC4C18B7}"/>
              </a:ext>
            </a:extLst>
          </p:cNvPr>
          <p:cNvSpPr txBox="1"/>
          <p:nvPr/>
        </p:nvSpPr>
        <p:spPr>
          <a:xfrm>
            <a:off x="10261600" y="913505"/>
            <a:ext cx="1757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Best performing in terms of generalization!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5877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BB690D-2A17-AD79-AEC8-A7E98360E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618760" cy="36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6BADF5-8C96-A290-F1EF-4CAA4171C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85" y="3824458"/>
            <a:ext cx="3276190" cy="2733333"/>
          </a:xfrm>
          <a:prstGeom prst="rect">
            <a:avLst/>
          </a:prstGeom>
        </p:spPr>
      </p:pic>
      <p:pic>
        <p:nvPicPr>
          <p:cNvPr id="6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ECADC655-30CF-A8C3-C349-8EC42A3F35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13" y="562350"/>
            <a:ext cx="6309373" cy="573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274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BB690D-2A17-AD79-AEC8-A7E98360E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634286" cy="36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19DE6F-56D6-29CE-C3C3-D5A5749D0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48" y="3943519"/>
            <a:ext cx="3276190" cy="27047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2EA8E9-0542-37E9-62A5-CB666BDE0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375" y="442912"/>
            <a:ext cx="657225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20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BB690D-2A17-AD79-AEC8-A7E98360E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630207" cy="36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10F4B7-D469-0719-4221-CF7E1BF4C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89" y="4000651"/>
            <a:ext cx="2684675" cy="22620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462A34-1997-EAAF-2B23-B84FCB472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3166441"/>
            <a:ext cx="4419600" cy="35970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A011A2-14FC-BCD3-70C3-80B8431D096F}"/>
              </a:ext>
            </a:extLst>
          </p:cNvPr>
          <p:cNvSpPr txBox="1"/>
          <p:nvPr/>
        </p:nvSpPr>
        <p:spPr>
          <a:xfrm>
            <a:off x="4800600" y="200025"/>
            <a:ext cx="24397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Augmentation “Identity” was chosen nearly every time by UCB.</a:t>
            </a:r>
          </a:p>
          <a:p>
            <a:r>
              <a:rPr lang="en-US" dirty="0"/>
              <a:t>The exploration coefficient was c=170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A729D523-703A-658B-FA75-3F1D51B520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375" y="0"/>
            <a:ext cx="4850136" cy="440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246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BB690D-2A17-AD79-AEC8-A7E98360E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607313" cy="36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A8412F-F816-592F-38C1-4FFA07611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91130"/>
            <a:ext cx="3266667" cy="26761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55BE3D-FB0B-77CB-09FD-EAC06AA08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8718" y="2967320"/>
            <a:ext cx="4339558" cy="36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49CFA7-AA49-9EBB-F153-5E60808B5F8D}"/>
              </a:ext>
            </a:extLst>
          </p:cNvPr>
          <p:cNvSpPr txBox="1"/>
          <p:nvPr/>
        </p:nvSpPr>
        <p:spPr>
          <a:xfrm>
            <a:off x="4800600" y="200025"/>
            <a:ext cx="2971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Augmentation “cut” was chosen nearly every time by UCB.</a:t>
            </a:r>
          </a:p>
          <a:p>
            <a:r>
              <a:rPr lang="en-US" dirty="0"/>
              <a:t>The exploration coefficient was c=170</a:t>
            </a:r>
          </a:p>
        </p:txBody>
      </p:sp>
      <p:pic>
        <p:nvPicPr>
          <p:cNvPr id="9" name="Picture 8" descr="Chart, treemap chart&#10;&#10;Description automatically generated">
            <a:extLst>
              <a:ext uri="{FF2B5EF4-FFF2-40B4-BE49-F238E27FC236}">
                <a16:creationId xmlns:a16="http://schemas.microsoft.com/office/drawing/2014/main" id="{B734DB0D-F456-C728-28DF-D7CCA3EBF5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632" y="400050"/>
            <a:ext cx="4381087" cy="398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711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BB690D-2A17-AD79-AEC8-A7E98360E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592710" cy="36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BDC0F6-A654-4142-014B-8D5CFEFEB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56" y="3800649"/>
            <a:ext cx="3295238" cy="27809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10E444-533E-DB10-A4D2-904D0DB17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794" y="2981601"/>
            <a:ext cx="4359183" cy="36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511269-F3DD-5096-41CB-C6ADB28C8C6D}"/>
              </a:ext>
            </a:extLst>
          </p:cNvPr>
          <p:cNvSpPr txBox="1"/>
          <p:nvPr/>
        </p:nvSpPr>
        <p:spPr>
          <a:xfrm>
            <a:off x="4800600" y="200025"/>
            <a:ext cx="24098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Augmentation “cut” was chosen nearly every time by UCB.</a:t>
            </a:r>
          </a:p>
          <a:p>
            <a:r>
              <a:rPr lang="en-US" dirty="0"/>
              <a:t>The exploration coefficient was c=170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0CDD0D-C9B9-9274-DC48-0CE8D427F5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8402" y="1"/>
            <a:ext cx="4674998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7583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397C292-F43C-2559-F447-DDDCB870A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868" y="1662333"/>
            <a:ext cx="4885714" cy="3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0765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53612-F2AD-8B64-4AC0-7C9FC72EC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A0AF78-A624-1364-160D-46500BE15D36}"/>
              </a:ext>
            </a:extLst>
          </p:cNvPr>
          <p:cNvSpPr txBox="1"/>
          <p:nvPr/>
        </p:nvSpPr>
        <p:spPr>
          <a:xfrm>
            <a:off x="1002706" y="1485589"/>
            <a:ext cx="1035109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 =   2: [15.0, 15.0, 16.0, 19.0, 18.0, 33.0, 15.0, 15.0, 16.0,</a:t>
            </a:r>
            <a:r>
              <a:rPr lang="en-US" dirty="0">
                <a:highlight>
                  <a:srgbClr val="FF0000"/>
                </a:highlight>
              </a:rPr>
              <a:t> 9783.0</a:t>
            </a:r>
            <a:r>
              <a:rPr lang="en-US" dirty="0"/>
              <a:t>, 32.0, 16.0, 28.0, 29.0] (cutout)</a:t>
            </a:r>
          </a:p>
          <a:p>
            <a:r>
              <a:rPr lang="en-US" dirty="0"/>
              <a:t>C =   2: [</a:t>
            </a:r>
            <a:r>
              <a:rPr lang="en-US" dirty="0">
                <a:highlight>
                  <a:srgbClr val="FF0000"/>
                </a:highlight>
              </a:rPr>
              <a:t>10511.0</a:t>
            </a:r>
            <a:r>
              <a:rPr lang="en-US" dirty="0"/>
              <a:t>, 23.0, 21.0, 26.0, 20.0, 34.0, 21.0, 32.0, 26.0, 67.0, 21.0, 20.0, 38.0, 23.0] (identity)</a:t>
            </a:r>
          </a:p>
          <a:p>
            <a:r>
              <a:rPr lang="en-US" dirty="0"/>
              <a:t>C = 50: [112.0, 75.0, 73.0, 73.0, 88.0, 86.0, 88.0, 107.0, </a:t>
            </a:r>
            <a:r>
              <a:rPr lang="en-US" dirty="0">
                <a:highlight>
                  <a:srgbClr val="FF0000"/>
                </a:highlight>
              </a:rPr>
              <a:t>9863.0</a:t>
            </a:r>
            <a:r>
              <a:rPr lang="en-US" dirty="0"/>
              <a:t>, 98.0, 105.0, 108.0] (cutout)</a:t>
            </a:r>
          </a:p>
          <a:p>
            <a:r>
              <a:rPr lang="en-US" dirty="0"/>
              <a:t>C=100: [47.0, 56.0, 55.0, 47.0, 48.0, 66.0, 49.0, </a:t>
            </a:r>
            <a:r>
              <a:rPr lang="en-US" dirty="0">
                <a:highlight>
                  <a:srgbClr val="FF0000"/>
                </a:highlight>
              </a:rPr>
              <a:t>11600.0</a:t>
            </a:r>
            <a:r>
              <a:rPr lang="en-US" dirty="0"/>
              <a:t>, 48.0, 47.0, 84.0, 48.0] (cutout)</a:t>
            </a:r>
          </a:p>
          <a:p>
            <a:r>
              <a:rPr lang="en-US" dirty="0"/>
              <a:t>C=200: [334.0, 318.0, 310.0, 299.0, 337.0, 372.0, </a:t>
            </a:r>
            <a:r>
              <a:rPr lang="en-US" dirty="0">
                <a:highlight>
                  <a:srgbClr val="FF0000"/>
                </a:highlight>
              </a:rPr>
              <a:t>8763.0</a:t>
            </a:r>
            <a:r>
              <a:rPr lang="en-US" dirty="0"/>
              <a:t>, 335.0, 360.0, 335.0, 334.0, 335.0] (random crop)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810670-59AB-3965-52AF-C873E6548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5094" y="3102808"/>
            <a:ext cx="2766906" cy="36782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A18F21-C85F-D48C-67E2-8ED8A4A0FA2B}"/>
              </a:ext>
            </a:extLst>
          </p:cNvPr>
          <p:cNvSpPr txBox="1"/>
          <p:nvPr/>
        </p:nvSpPr>
        <p:spPr>
          <a:xfrm>
            <a:off x="11177899" y="3179036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C=30</a:t>
            </a:r>
          </a:p>
        </p:txBody>
      </p:sp>
    </p:spTree>
    <p:extLst>
      <p:ext uri="{BB962C8B-B14F-4D97-AF65-F5344CB8AC3E}">
        <p14:creationId xmlns:p14="http://schemas.microsoft.com/office/powerpoint/2010/main" val="21383078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2AB34-4C20-E3FE-119E-8956312B5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97A76-029A-3F04-F878-6E5B60A5B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When to choose the augmentation? At every step? Or for every episode and keep the augmentation for the entire episode?</a:t>
            </a:r>
          </a:p>
          <a:p>
            <a:r>
              <a:rPr lang="en-US" sz="1600" dirty="0" err="1"/>
              <a:t>gym.vector.SyncVectorEnv</a:t>
            </a:r>
            <a:r>
              <a:rPr lang="en-US" sz="1600" dirty="0"/>
              <a:t> for speed up? </a:t>
            </a:r>
          </a:p>
          <a:p>
            <a:r>
              <a:rPr lang="en-US" sz="1600" dirty="0"/>
              <a:t>Normalize observations before inserting them into the first layer or is Layer Norm enough? Where to place </a:t>
            </a:r>
            <a:r>
              <a:rPr lang="en-US" sz="1600" dirty="0" err="1"/>
              <a:t>LayerNorm</a:t>
            </a:r>
            <a:r>
              <a:rPr lang="en-US" sz="1600" dirty="0"/>
              <a:t> layer? How to normalize images in RL (no access to entire training data set for mean &amp; std calculation)</a:t>
            </a:r>
          </a:p>
          <a:p>
            <a:r>
              <a:rPr lang="en-US" sz="1600" dirty="0"/>
              <a:t>Should I plot steps or episodes (average reward over last 100 steps looks obviously way smoother than cumulative reward per episode)</a:t>
            </a:r>
          </a:p>
          <a:p>
            <a:r>
              <a:rPr lang="en-US" sz="1600" dirty="0"/>
              <a:t>How to rescale images after translation augmentation?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11387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AA53C78-46C9-BC0D-BDCE-375A479E1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10" y="258277"/>
            <a:ext cx="10271333" cy="809948"/>
          </a:xfrm>
        </p:spPr>
        <p:txBody>
          <a:bodyPr anchor="t">
            <a:normAutofit/>
          </a:bodyPr>
          <a:lstStyle/>
          <a:p>
            <a:r>
              <a:rPr lang="en-US" sz="2800" dirty="0"/>
              <a:t>wide grid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D60CB8-104F-9D97-25CD-D827EE114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71" y="775707"/>
            <a:ext cx="9924258" cy="582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0693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E6A6A-F4FF-24D1-3006-549B67F69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81A73-E0BF-9A0A-ABEF-4700BDECF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SB3 learns faster in the beginning. My PPO implementation needs a bit until it climbs. Is this just initialization or is there something additional to consider?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1D9DE9-2B75-77B1-AA34-A1257F1E5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556" y="3110263"/>
            <a:ext cx="6695238" cy="28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80E3CB-E35A-3A64-D8FE-66BE99C1EF83}"/>
              </a:ext>
            </a:extLst>
          </p:cNvPr>
          <p:cNvSpPr txBox="1"/>
          <p:nvPr/>
        </p:nvSpPr>
        <p:spPr>
          <a:xfrm>
            <a:off x="5122683" y="5894815"/>
            <a:ext cx="41971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Its not the x scale. SB3 counts steps, I currently count episodes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355DFA-EA2E-4BC4-771A-8B7E8E78FDAA}"/>
              </a:ext>
            </a:extLst>
          </p:cNvPr>
          <p:cNvSpPr txBox="1"/>
          <p:nvPr/>
        </p:nvSpPr>
        <p:spPr>
          <a:xfrm>
            <a:off x="5122682" y="6169239"/>
            <a:ext cx="5367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I know I compare episode length, because SB3 calculates reward curve differently</a:t>
            </a:r>
          </a:p>
        </p:txBody>
      </p:sp>
    </p:spTree>
    <p:extLst>
      <p:ext uri="{BB962C8B-B14F-4D97-AF65-F5344CB8AC3E}">
        <p14:creationId xmlns:p14="http://schemas.microsoft.com/office/powerpoint/2010/main" val="37737301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391E33-BF31-D55B-BAC9-521E70D67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Zusätzliche </a:t>
            </a:r>
            <a:r>
              <a:rPr lang="de-DE" dirty="0" err="1"/>
              <a:t>Augs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3EB2BA-1835-6FC5-2940-C19EC08D6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Gaussian Filter</a:t>
            </a:r>
          </a:p>
          <a:p>
            <a:r>
              <a:rPr lang="en-GB" dirty="0" err="1"/>
              <a:t>Mit</a:t>
            </a:r>
            <a:r>
              <a:rPr lang="en-GB" dirty="0"/>
              <a:t> und </a:t>
            </a:r>
            <a:r>
              <a:rPr lang="en-GB" dirty="0" err="1"/>
              <a:t>ohne</a:t>
            </a:r>
            <a:r>
              <a:rPr lang="en-GB" dirty="0"/>
              <a:t> </a:t>
            </a:r>
            <a:r>
              <a:rPr lang="en-GB" dirty="0" err="1"/>
              <a:t>Alliasing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20537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40F75C-B85B-3FB3-996E-E31CCB044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719" y="1974918"/>
            <a:ext cx="3352381" cy="2771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153EF0-732C-8A46-BBDA-896571F08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854" y="1974918"/>
            <a:ext cx="3295238" cy="2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868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D4E36-D084-B5A4-51B1-65601F0CE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Narrow grid</a:t>
            </a:r>
            <a:endParaRPr lang="en-US" dirty="0"/>
          </a:p>
        </p:txBody>
      </p:sp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560CF7A2-5C0F-8640-7FA0-87F05FD0E4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20" b="29603"/>
          <a:stretch/>
        </p:blipFill>
        <p:spPr>
          <a:xfrm>
            <a:off x="5491903" y="4276146"/>
            <a:ext cx="4650179" cy="2216729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99688675-7047-7452-DF69-2E031481CD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" t="34223" r="897" b="30404"/>
          <a:stretch/>
        </p:blipFill>
        <p:spPr>
          <a:xfrm>
            <a:off x="6169819" y="969816"/>
            <a:ext cx="4719782" cy="2174907"/>
          </a:xfrm>
          <a:prstGeom prst="rect">
            <a:avLst/>
          </a:prstGeom>
        </p:spPr>
      </p:pic>
      <p:pic>
        <p:nvPicPr>
          <p:cNvPr id="9" name="Picture 8" descr="Chart&#10;&#10;Description automatically generated with low confidence">
            <a:extLst>
              <a:ext uri="{FF2B5EF4-FFF2-40B4-BE49-F238E27FC236}">
                <a16:creationId xmlns:a16="http://schemas.microsoft.com/office/drawing/2014/main" id="{C5A5539C-5A0B-42A4-6B28-DC3A72940E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" t="34112" r="1065" b="30031"/>
          <a:stretch/>
        </p:blipFill>
        <p:spPr>
          <a:xfrm>
            <a:off x="0" y="1782877"/>
            <a:ext cx="4414982" cy="20874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B04B22-5605-7204-3D0F-6A92C23432FA}"/>
              </a:ext>
            </a:extLst>
          </p:cNvPr>
          <p:cNvSpPr txBox="1"/>
          <p:nvPr/>
        </p:nvSpPr>
        <p:spPr>
          <a:xfrm>
            <a:off x="855369" y="1413545"/>
            <a:ext cx="2824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PPO without augmentations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36F82F-8A22-DC07-CFC2-BE137BFD94EB}"/>
              </a:ext>
            </a:extLst>
          </p:cNvPr>
          <p:cNvSpPr txBox="1"/>
          <p:nvPr/>
        </p:nvSpPr>
        <p:spPr>
          <a:xfrm>
            <a:off x="7089915" y="600483"/>
            <a:ext cx="3292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PPO with random augmentations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31C639-23E7-2CD0-3C84-914ED4544D1E}"/>
              </a:ext>
            </a:extLst>
          </p:cNvPr>
          <p:cNvSpPr txBox="1"/>
          <p:nvPr/>
        </p:nvSpPr>
        <p:spPr>
          <a:xfrm>
            <a:off x="6309442" y="3961561"/>
            <a:ext cx="338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DrAC with random augmentations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7046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AF250-30C4-FF07-A46F-7660457A0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Wide grid</a:t>
            </a:r>
          </a:p>
        </p:txBody>
      </p:sp>
      <p:pic>
        <p:nvPicPr>
          <p:cNvPr id="5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02AFD6D6-AD35-6DF5-A33F-47C7C8C226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47" b="29681"/>
          <a:stretch/>
        </p:blipFill>
        <p:spPr>
          <a:xfrm>
            <a:off x="6581696" y="4330893"/>
            <a:ext cx="5334000" cy="2487469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E21CC82-E008-4EC6-7FB2-579B5B898D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27" b="28935"/>
          <a:stretch/>
        </p:blipFill>
        <p:spPr>
          <a:xfrm>
            <a:off x="6481767" y="970632"/>
            <a:ext cx="5334000" cy="2594893"/>
          </a:xfrm>
          <a:prstGeom prst="rect">
            <a:avLst/>
          </a:prstGeom>
        </p:spPr>
      </p:pic>
      <p:pic>
        <p:nvPicPr>
          <p:cNvPr id="9" name="Picture 8" descr="Chart, treemap chart&#10;&#10;Description automatically generated">
            <a:extLst>
              <a:ext uri="{FF2B5EF4-FFF2-40B4-BE49-F238E27FC236}">
                <a16:creationId xmlns:a16="http://schemas.microsoft.com/office/drawing/2014/main" id="{A9E426CE-6AB8-09C6-08A9-CBBDFA861D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" t="34074" r="1330" b="29655"/>
          <a:stretch/>
        </p:blipFill>
        <p:spPr>
          <a:xfrm>
            <a:off x="208684" y="1868230"/>
            <a:ext cx="5188816" cy="24874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438604-607D-084E-C512-16383BCAD1BD}"/>
              </a:ext>
            </a:extLst>
          </p:cNvPr>
          <p:cNvSpPr txBox="1"/>
          <p:nvPr/>
        </p:nvSpPr>
        <p:spPr>
          <a:xfrm>
            <a:off x="855369" y="1413545"/>
            <a:ext cx="2824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PPO without augmentations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58A35C-0E81-45CE-5A50-224CE6BB69D8}"/>
              </a:ext>
            </a:extLst>
          </p:cNvPr>
          <p:cNvSpPr txBox="1"/>
          <p:nvPr/>
        </p:nvSpPr>
        <p:spPr>
          <a:xfrm>
            <a:off x="7089915" y="600483"/>
            <a:ext cx="3292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PPO with random augmentations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EA4E19-57D5-4268-386D-34D4CF9DBEEF}"/>
              </a:ext>
            </a:extLst>
          </p:cNvPr>
          <p:cNvSpPr txBox="1"/>
          <p:nvPr/>
        </p:nvSpPr>
        <p:spPr>
          <a:xfrm>
            <a:off x="6899992" y="3986366"/>
            <a:ext cx="338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DrAC</a:t>
            </a:r>
            <a:r>
              <a:rPr lang="en-US" dirty="0"/>
              <a:t> with random augmentations</a:t>
            </a:r>
          </a:p>
        </p:txBody>
      </p:sp>
    </p:spTree>
    <p:extLst>
      <p:ext uri="{BB962C8B-B14F-4D97-AF65-F5344CB8AC3E}">
        <p14:creationId xmlns:p14="http://schemas.microsoft.com/office/powerpoint/2010/main" val="40225975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AF250-30C4-FF07-A46F-7660457A0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grid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438604-607D-084E-C512-16383BCAD1BD}"/>
              </a:ext>
            </a:extLst>
          </p:cNvPr>
          <p:cNvSpPr txBox="1"/>
          <p:nvPr/>
        </p:nvSpPr>
        <p:spPr>
          <a:xfrm>
            <a:off x="855369" y="1413545"/>
            <a:ext cx="2824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PPO without augmentations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58A35C-0E81-45CE-5A50-224CE6BB69D8}"/>
              </a:ext>
            </a:extLst>
          </p:cNvPr>
          <p:cNvSpPr txBox="1"/>
          <p:nvPr/>
        </p:nvSpPr>
        <p:spPr>
          <a:xfrm>
            <a:off x="7089915" y="600483"/>
            <a:ext cx="3292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PPO with random augmentations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EA4E19-57D5-4268-386D-34D4CF9DBEEF}"/>
              </a:ext>
            </a:extLst>
          </p:cNvPr>
          <p:cNvSpPr txBox="1"/>
          <p:nvPr/>
        </p:nvSpPr>
        <p:spPr>
          <a:xfrm>
            <a:off x="6899992" y="3986366"/>
            <a:ext cx="338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DrAC</a:t>
            </a:r>
            <a:r>
              <a:rPr lang="en-US" dirty="0"/>
              <a:t> with random augmentations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1D02DA0-D5C0-BB35-F3D6-0F54FC205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88" y="2069401"/>
            <a:ext cx="5821980" cy="27191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ACFA0FF-CB88-0F13-28F5-69BDCB9A2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537" y="1027906"/>
            <a:ext cx="5253094" cy="241051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8751E8-4F99-AAEF-73B1-E18CD874D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44" y="4336950"/>
            <a:ext cx="5404500" cy="252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24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C7A1B-9C19-A8DA-5BC8-36C07E915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sampling vs UCB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C2FED6-3BA0-D365-3459-0EE8C32F7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6467"/>
            <a:ext cx="5819362" cy="27252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905471-6E70-C546-97EE-7F99926F0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257" y="2814834"/>
            <a:ext cx="5461920" cy="26239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B9DE66-A61D-B457-D640-D42E12E896BD}"/>
              </a:ext>
            </a:extLst>
          </p:cNvPr>
          <p:cNvSpPr txBox="1"/>
          <p:nvPr/>
        </p:nvSpPr>
        <p:spPr>
          <a:xfrm>
            <a:off x="1497595" y="2687135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 Sampling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B395FA-D82F-CF61-53C8-4E5D3798D9E8}"/>
              </a:ext>
            </a:extLst>
          </p:cNvPr>
          <p:cNvSpPr txBox="1"/>
          <p:nvPr/>
        </p:nvSpPr>
        <p:spPr>
          <a:xfrm>
            <a:off x="7599069" y="2365733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UCB Sampling</a:t>
            </a:r>
          </a:p>
        </p:txBody>
      </p:sp>
    </p:spTree>
    <p:extLst>
      <p:ext uri="{BB962C8B-B14F-4D97-AF65-F5344CB8AC3E}">
        <p14:creationId xmlns:p14="http://schemas.microsoft.com/office/powerpoint/2010/main" val="509344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AA53C78-46C9-BC0D-BDCE-375A479E1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10" y="258277"/>
            <a:ext cx="10271333" cy="809948"/>
          </a:xfrm>
        </p:spPr>
        <p:txBody>
          <a:bodyPr anchor="t">
            <a:normAutofit/>
          </a:bodyPr>
          <a:lstStyle/>
          <a:p>
            <a:r>
              <a:rPr lang="en-US" sz="2800" dirty="0"/>
              <a:t>random grid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51BC8-7B84-57AD-3C5D-18A0B231C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71" y="775706"/>
            <a:ext cx="9924258" cy="582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9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73120-F5E9-3AAE-63B6-B39CBF69A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following tests were done without any augmentation</a:t>
            </a:r>
          </a:p>
        </p:txBody>
      </p:sp>
    </p:spTree>
    <p:extLst>
      <p:ext uri="{BB962C8B-B14F-4D97-AF65-F5344CB8AC3E}">
        <p14:creationId xmlns:p14="http://schemas.microsoft.com/office/powerpoint/2010/main" val="2189858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F103D8-33D2-A4B5-93F4-43E944259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06" y="544685"/>
            <a:ext cx="7638095" cy="5990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CBBE9A-D1AE-6EF1-F4D6-2F6D193A1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844" y="621460"/>
            <a:ext cx="3247619" cy="27333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</p:spTree>
    <p:extLst>
      <p:ext uri="{BB962C8B-B14F-4D97-AF65-F5344CB8AC3E}">
        <p14:creationId xmlns:p14="http://schemas.microsoft.com/office/powerpoint/2010/main" val="994561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1024D8-5FC8-115D-F203-EBA997C0D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70" y="544685"/>
            <a:ext cx="7647619" cy="59904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BE3857-0D8F-71AE-C2BC-79C22CBDE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8253" y="659304"/>
            <a:ext cx="3270210" cy="264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15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13D1ED-45B9-000E-B377-3209C966C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70" y="544311"/>
            <a:ext cx="7628571" cy="5990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EC70D7-1E35-55E4-A2EC-2B5936D1A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1796" y="663887"/>
            <a:ext cx="3266667" cy="264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662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709</Words>
  <Application>Microsoft Office PowerPoint</Application>
  <PresentationFormat>Widescreen</PresentationFormat>
  <Paragraphs>75</Paragraphs>
  <Slides>46</Slides>
  <Notes>0</Notes>
  <HiddenSlides>14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Train without Augmentation on different configurations</vt:lpstr>
      <vt:lpstr>PPO vs DQN</vt:lpstr>
      <vt:lpstr>Narrow grid</vt:lpstr>
      <vt:lpstr>wide grid</vt:lpstr>
      <vt:lpstr>random grid</vt:lpstr>
      <vt:lpstr>The following tests were done without any augmentation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following tests were done with random augmentation which changes at every step()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following tests were done with random augmentation which changes every episode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UCB</vt:lpstr>
      <vt:lpstr>Questions</vt:lpstr>
      <vt:lpstr>Questions</vt:lpstr>
      <vt:lpstr>Zusätzliche Augs</vt:lpstr>
      <vt:lpstr>PowerPoint Presentation</vt:lpstr>
      <vt:lpstr>Narrow grid</vt:lpstr>
      <vt:lpstr>Wide grid</vt:lpstr>
      <vt:lpstr>Random grid</vt:lpstr>
      <vt:lpstr>Random sampling vs UCB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without Augmentation on different configurations</dc:title>
  <dc:creator>Manuel Schmidt</dc:creator>
  <cp:lastModifiedBy>Manuel Schmidt</cp:lastModifiedBy>
  <cp:revision>25</cp:revision>
  <dcterms:created xsi:type="dcterms:W3CDTF">2023-03-11T19:03:18Z</dcterms:created>
  <dcterms:modified xsi:type="dcterms:W3CDTF">2023-03-19T19:26:46Z</dcterms:modified>
</cp:coreProperties>
</file>